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6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74" r:id="rId31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3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E59D7-58C8-49C9-B3AC-197FC07A80FA}" type="datetimeFigureOut">
              <a:rPr lang="en-US" smtClean="0"/>
              <a:t>8/16/2017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9EB61-266C-484A-AF7C-A435C392A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20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DBAA52B-E496-4574-AC7B-351B04C71BDA}" type="datetimeFigureOut">
              <a:rPr lang="en-US" smtClean="0"/>
              <a:t>8/16/2017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BE10E56-DCFE-48C8-A0A6-CABEC6BB80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9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73243" indent="-297650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8982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6457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4178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0767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73559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39446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533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Aft>
                <a:spcPct val="0"/>
              </a:spcAft>
              <a:defRPr/>
            </a:pPr>
            <a:fld id="{AB0061AC-2C01-4587-9289-BBB528685130}" type="slidenum">
              <a:rPr lang="en-US" altLang="en-US" sz="1200" b="0">
                <a:solidFill>
                  <a:prstClr val="black"/>
                </a:solidFill>
              </a:rPr>
              <a:pPr eaLnBrk="0" fontAlgn="base" hangingPunct="0">
                <a:spcAft>
                  <a:spcPct val="0"/>
                </a:spcAft>
                <a:defRPr/>
              </a:pPr>
              <a:t>6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122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73243" indent="-297650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8982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6457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4178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0767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73559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39446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533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Aft>
                <a:spcPct val="0"/>
              </a:spcAft>
              <a:defRPr/>
            </a:pPr>
            <a:fld id="{62CD1F94-9BB4-4414-95E8-71DEDADB4629}" type="slidenum">
              <a:rPr lang="en-US" altLang="en-US" sz="1200" b="0">
                <a:solidFill>
                  <a:prstClr val="black"/>
                </a:solidFill>
              </a:rPr>
              <a:pPr eaLnBrk="0" fontAlgn="base" hangingPunct="0">
                <a:spcAft>
                  <a:spcPct val="0"/>
                </a:spcAft>
                <a:defRPr/>
              </a:pPr>
              <a:t>7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784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73243" indent="-297650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8982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6457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4178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0767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73559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39446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533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Aft>
                <a:spcPct val="0"/>
              </a:spcAft>
              <a:defRPr/>
            </a:pPr>
            <a:fld id="{DD2BDDCC-FF96-40B9-A0A8-1BFEA831CF44}" type="slidenum">
              <a:rPr lang="en-US" altLang="en-US" sz="1200" b="0">
                <a:solidFill>
                  <a:prstClr val="black"/>
                </a:solidFill>
              </a:rPr>
              <a:pPr eaLnBrk="0" fontAlgn="base" hangingPunct="0">
                <a:spcAft>
                  <a:spcPct val="0"/>
                </a:spcAft>
                <a:defRPr/>
              </a:pPr>
              <a:t>8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58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73243" indent="-297650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8982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6457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4178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0767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73559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39446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533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Aft>
                <a:spcPct val="0"/>
              </a:spcAft>
              <a:defRPr/>
            </a:pPr>
            <a:fld id="{BF7ABE32-A9D3-43BC-BB25-5E69CC0887FD}" type="slidenum">
              <a:rPr lang="en-US" altLang="en-US" sz="1200" b="0">
                <a:solidFill>
                  <a:prstClr val="black"/>
                </a:solidFill>
              </a:rPr>
              <a:pPr eaLnBrk="0" fontAlgn="base" hangingPunct="0">
                <a:spcAft>
                  <a:spcPct val="0"/>
                </a:spcAft>
                <a:defRPr/>
              </a:pPr>
              <a:t>10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792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73243" indent="-297650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8982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6457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4178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0767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73559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39446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533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Aft>
                <a:spcPct val="0"/>
              </a:spcAft>
              <a:defRPr/>
            </a:pPr>
            <a:fld id="{1D9A11E2-E207-4A59-A205-BFBD66D6B3F4}" type="slidenum">
              <a:rPr lang="en-US" altLang="en-US" sz="1200" b="0">
                <a:solidFill>
                  <a:prstClr val="black"/>
                </a:solidFill>
              </a:rPr>
              <a:pPr eaLnBrk="0" fontAlgn="base" hangingPunct="0">
                <a:spcAft>
                  <a:spcPct val="0"/>
                </a:spcAft>
                <a:defRPr/>
              </a:pPr>
              <a:t>11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158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73243" indent="-297650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8982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6457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41785" indent="-237797" defTabSz="951186">
              <a:spcBef>
                <a:spcPct val="50000"/>
              </a:spcBef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0767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73559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39446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533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Aft>
                <a:spcPct val="0"/>
              </a:spcAft>
              <a:defRPr/>
            </a:pPr>
            <a:fld id="{DD29E911-2B8F-4B52-B2DF-F89169848830}" type="slidenum">
              <a:rPr lang="en-US" altLang="en-US" sz="1200" b="0">
                <a:solidFill>
                  <a:prstClr val="black"/>
                </a:solidFill>
              </a:rPr>
              <a:pPr eaLnBrk="0" fontAlgn="base" hangingPunct="0">
                <a:spcAft>
                  <a:spcPct val="0"/>
                </a:spcAft>
                <a:defRPr/>
              </a:pPr>
              <a:t>12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386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A06539E-8D95-46F8-83A4-46D1A1E4E4A3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35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65B50-73AF-4942-92D9-D86C2040B74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737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  <p:sldLayoutId id="2147483671" r:id="rId1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441" y="120895"/>
            <a:ext cx="9001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Warm up – 8.11.17 (Friday)</a:t>
            </a:r>
            <a:endParaRPr kumimoji="0" lang="en-US" sz="5400" b="0" i="0" u="none" strike="noStrike" kern="1200" cap="none" spc="0" normalizeH="0" baseline="0" noProof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1147464"/>
            <a:ext cx="114430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the four questions. Thanks!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840089"/>
            <a:ext cx="1136162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is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the marginal benefit of one police officer?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US" sz="3600" b="1" baseline="0" dirty="0" smtClean="0">
                <a:solidFill>
                  <a:prstClr val="white"/>
                </a:solidFill>
                <a:latin typeface="Century Gothic" panose="020B0502020202020204"/>
              </a:rPr>
              <a:t>What</a:t>
            </a:r>
            <a:r>
              <a:rPr lang="en-US" sz="3600" b="1" dirty="0" smtClean="0">
                <a:solidFill>
                  <a:prstClr val="white"/>
                </a:solidFill>
                <a:latin typeface="Century Gothic" panose="020B0502020202020204"/>
              </a:rPr>
              <a:t> is the marginal cost of one police officer?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is the marginal benefit of the 7</a:t>
            </a:r>
            <a:r>
              <a:rPr kumimoji="0" lang="en-US" sz="36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th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police officer? 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US" sz="3600" b="1" baseline="0" dirty="0" smtClean="0">
                <a:solidFill>
                  <a:prstClr val="white"/>
                </a:solidFill>
                <a:latin typeface="Century Gothic" panose="020B0502020202020204"/>
              </a:rPr>
              <a:t>What is the marginal cost of the 7</a:t>
            </a:r>
            <a:r>
              <a:rPr lang="en-US" sz="3600" b="1" baseline="30000" dirty="0" smtClean="0">
                <a:solidFill>
                  <a:prstClr val="white"/>
                </a:solidFill>
                <a:latin typeface="Century Gothic" panose="020B0502020202020204"/>
              </a:rPr>
              <a:t>th</a:t>
            </a:r>
            <a:r>
              <a:rPr lang="en-US" sz="3600" b="1" baseline="0" dirty="0" smtClean="0">
                <a:solidFill>
                  <a:prstClr val="white"/>
                </a:solidFill>
                <a:latin typeface="Century Gothic" panose="020B0502020202020204"/>
              </a:rPr>
              <a:t> police</a:t>
            </a:r>
            <a:r>
              <a:rPr lang="en-US" sz="3600" b="1" dirty="0" smtClean="0">
                <a:solidFill>
                  <a:prstClr val="white"/>
                </a:solidFill>
                <a:latin typeface="Century Gothic" panose="020B0502020202020204"/>
              </a:rPr>
              <a:t> officer?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70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Another example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A person opens a business making sandwiches.  He’s purchased a store and all of the food products, now he wants to hire some people.  He decides to hire two people to start with and pay them $50 a day.  His costs/benefits sheet for a month looks like this:</a:t>
            </a:r>
          </a:p>
        </p:txBody>
      </p:sp>
    </p:spTree>
    <p:extLst>
      <p:ext uri="{BB962C8B-B14F-4D97-AF65-F5344CB8AC3E}">
        <p14:creationId xmlns:p14="http://schemas.microsoft.com/office/powerpoint/2010/main" val="306737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414" name="Group 102"/>
          <p:cNvGraphicFramePr>
            <a:graphicFrameLocks noGrp="1"/>
          </p:cNvGraphicFramePr>
          <p:nvPr>
            <p:ph idx="1"/>
          </p:nvPr>
        </p:nvGraphicFramePr>
        <p:xfrm>
          <a:off x="1752600" y="1524000"/>
          <a:ext cx="8458200" cy="2794239"/>
        </p:xfrm>
        <a:graphic>
          <a:graphicData uri="http://schemas.openxmlformats.org/drawingml/2006/table">
            <a:tbl>
              <a:tblPr/>
              <a:tblGrid>
                <a:gridCol w="2544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3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0454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Worker #</a:t>
                      </a: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Production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Price/Sand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72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$750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 sandwiches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472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$750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 sandwiches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9352" name="Text Box 49"/>
          <p:cNvSpPr txBox="1">
            <a:spLocks noChangeArrowheads="1"/>
          </p:cNvSpPr>
          <p:nvPr/>
        </p:nvSpPr>
        <p:spPr bwMode="auto">
          <a:xfrm>
            <a:off x="1676400" y="762000"/>
            <a:ext cx="8686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Rent/Food/Entrepreneurship = $750</a:t>
            </a:r>
          </a:p>
        </p:txBody>
      </p:sp>
      <p:sp>
        <p:nvSpPr>
          <p:cNvPr id="99353" name="Text Box 88"/>
          <p:cNvSpPr txBox="1">
            <a:spLocks noChangeArrowheads="1"/>
          </p:cNvSpPr>
          <p:nvPr/>
        </p:nvSpPr>
        <p:spPr bwMode="auto">
          <a:xfrm>
            <a:off x="4876800" y="0"/>
            <a:ext cx="342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Month</a:t>
            </a:r>
          </a:p>
        </p:txBody>
      </p:sp>
      <p:sp>
        <p:nvSpPr>
          <p:cNvPr id="99354" name="Text Box 98"/>
          <p:cNvSpPr txBox="1">
            <a:spLocks noChangeArrowheads="1"/>
          </p:cNvSpPr>
          <p:nvPr/>
        </p:nvSpPr>
        <p:spPr bwMode="auto">
          <a:xfrm>
            <a:off x="1676400" y="4648200"/>
            <a:ext cx="7924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Total Costs: 750+1500=2250</a:t>
            </a:r>
          </a:p>
        </p:txBody>
      </p:sp>
      <p:sp>
        <p:nvSpPr>
          <p:cNvPr id="99355" name="Text Box 99"/>
          <p:cNvSpPr txBox="1">
            <a:spLocks noChangeArrowheads="1"/>
          </p:cNvSpPr>
          <p:nvPr/>
        </p:nvSpPr>
        <p:spPr bwMode="auto">
          <a:xfrm>
            <a:off x="1752600" y="5410200"/>
            <a:ext cx="7924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Total Output: 500 x 5 = 2500</a:t>
            </a:r>
          </a:p>
        </p:txBody>
      </p:sp>
    </p:spTree>
    <p:extLst>
      <p:ext uri="{BB962C8B-B14F-4D97-AF65-F5344CB8AC3E}">
        <p14:creationId xmlns:p14="http://schemas.microsoft.com/office/powerpoint/2010/main" val="13088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457" name="Group 73"/>
          <p:cNvGraphicFramePr>
            <a:graphicFrameLocks noGrp="1"/>
          </p:cNvGraphicFramePr>
          <p:nvPr>
            <p:ph idx="1"/>
          </p:nvPr>
        </p:nvGraphicFramePr>
        <p:xfrm>
          <a:off x="1752600" y="1295400"/>
          <a:ext cx="8686800" cy="3505202"/>
        </p:xfrm>
        <a:graphic>
          <a:graphicData uri="http://schemas.openxmlformats.org/drawingml/2006/table">
            <a:tbl>
              <a:tblPr/>
              <a:tblGrid>
                <a:gridCol w="2613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5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8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Worker #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Price/Sand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26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2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1410" name="Text Box 28"/>
          <p:cNvSpPr txBox="1">
            <a:spLocks noChangeArrowheads="1"/>
          </p:cNvSpPr>
          <p:nvPr/>
        </p:nvSpPr>
        <p:spPr bwMode="auto">
          <a:xfrm>
            <a:off x="1676400" y="685801"/>
            <a:ext cx="8839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Rent, Food, Entrepreneurship - $750</a:t>
            </a:r>
          </a:p>
        </p:txBody>
      </p:sp>
      <p:sp>
        <p:nvSpPr>
          <p:cNvPr id="101411" name="Text Box 29"/>
          <p:cNvSpPr txBox="1">
            <a:spLocks noChangeArrowheads="1"/>
          </p:cNvSpPr>
          <p:nvPr/>
        </p:nvSpPr>
        <p:spPr bwMode="auto">
          <a:xfrm>
            <a:off x="4876800" y="0"/>
            <a:ext cx="342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Month</a:t>
            </a:r>
          </a:p>
        </p:txBody>
      </p:sp>
      <p:sp>
        <p:nvSpPr>
          <p:cNvPr id="101412" name="Text Box 71"/>
          <p:cNvSpPr txBox="1">
            <a:spLocks noChangeArrowheads="1"/>
          </p:cNvSpPr>
          <p:nvPr/>
        </p:nvSpPr>
        <p:spPr bwMode="auto">
          <a:xfrm>
            <a:off x="1752600" y="5029201"/>
            <a:ext cx="86868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Should he hire worker #3?  Why?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What about #4?  Why?</a:t>
            </a:r>
          </a:p>
        </p:txBody>
      </p:sp>
    </p:spTree>
    <p:extLst>
      <p:ext uri="{BB962C8B-B14F-4D97-AF65-F5344CB8AC3E}">
        <p14:creationId xmlns:p14="http://schemas.microsoft.com/office/powerpoint/2010/main" val="282522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marginal cost, marginal benefi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90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4230" y="120895"/>
            <a:ext cx="8797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Warm up – 8.15 (Tuesday)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1147464"/>
            <a:ext cx="114430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the four questions. Thanks!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840089"/>
            <a:ext cx="113616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is the title of the news article?</a:t>
            </a: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b="1" baseline="0" dirty="0" smtClean="0">
                <a:solidFill>
                  <a:prstClr val="white"/>
                </a:solidFill>
                <a:latin typeface="Century Gothic" panose="020B0502020202020204"/>
              </a:rPr>
              <a:t>What is the purpose of the incentive in the article?</a:t>
            </a: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b="1" baseline="0" dirty="0" smtClean="0">
                <a:solidFill>
                  <a:prstClr val="white"/>
                </a:solidFill>
                <a:latin typeface="Century Gothic" panose="020B0502020202020204"/>
              </a:rPr>
              <a:t>Is this a</a:t>
            </a:r>
            <a:r>
              <a:rPr lang="en-US" sz="3600" b="1" dirty="0" smtClean="0">
                <a:solidFill>
                  <a:prstClr val="white"/>
                </a:solidFill>
                <a:latin typeface="Century Gothic" panose="020B0502020202020204"/>
              </a:rPr>
              <a:t> positive or negative incentive?</a:t>
            </a: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Do you think this incentive will be effective in its goals?</a:t>
            </a: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b="1" dirty="0" smtClean="0">
                <a:solidFill>
                  <a:prstClr val="white"/>
                </a:solidFill>
                <a:latin typeface="Century Gothic" panose="020B0502020202020204"/>
              </a:rPr>
              <a:t>What is the source of this incentive?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106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6115" y="171883"/>
            <a:ext cx="73629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Standard for the day: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6115" y="1049046"/>
            <a:ext cx="115475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Explain that people, businesses, and governments respond to positive and negative</a:t>
            </a:r>
          </a:p>
          <a:p>
            <a:pPr lvl="0">
              <a:defRPr/>
            </a:pPr>
            <a:r>
              <a:rPr lang="en-US" sz="3600" dirty="0">
                <a:solidFill>
                  <a:prstClr val="white"/>
                </a:solidFill>
              </a:rPr>
              <a:t>incentives in predictable ways.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053" y="2901538"/>
            <a:ext cx="10413633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84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4948" y="122525"/>
            <a:ext cx="100158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Essential Question for the day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948" y="1168965"/>
            <a:ext cx="11547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055" marR="113665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positive and negative incentives work?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49" y="1876851"/>
            <a:ext cx="11377748" cy="475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39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4948" y="122525"/>
            <a:ext cx="100158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Essential Question for the day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948" y="1168965"/>
            <a:ext cx="11547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055" marR="113665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positive and negative incentives work?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949" y="2207077"/>
            <a:ext cx="10931434" cy="441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85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4948" y="122525"/>
            <a:ext cx="65662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Activity for the Day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948" y="1168965"/>
            <a:ext cx="1154756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055" marR="113665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Today you move will around the class room in groups of 3 or 4. Each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group will read 4 recent news articles about incentives. Each group will determine if the incentive in the article is a positive or a negative incentive. Then you will decide if that incentive will be effective or not. You will have about 8 minutes per news article to read and discuss. 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46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618" y="120895"/>
            <a:ext cx="10092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Warm up – </a:t>
            </a: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8.16 (</a:t>
            </a:r>
            <a:r>
              <a:rPr lang="en-US" sz="5400" dirty="0" err="1" smtClean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Wedne</a:t>
            </a:r>
            <a:r>
              <a:rPr kumimoji="0" lang="en-US" sz="5400" b="0" i="0" u="none" strike="noStrike" kern="1200" cap="none" spc="0" normalizeH="0" baseline="0" noProof="0" dirty="0" err="1" smtClean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sday</a:t>
            </a: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prstClr val="whit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1147464"/>
            <a:ext cx="114430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the five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questions. Thanks!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840089"/>
            <a:ext cx="1136162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FontTx/>
              <a:buAutoNum type="arabicPeriod"/>
              <a:defRPr/>
            </a:pPr>
            <a:r>
              <a:rPr lang="en-US" sz="3400" b="1" dirty="0" smtClean="0">
                <a:solidFill>
                  <a:prstClr val="white"/>
                </a:solidFill>
              </a:rPr>
              <a:t>Who </a:t>
            </a:r>
            <a:r>
              <a:rPr lang="en-US" sz="3400" b="1" dirty="0">
                <a:solidFill>
                  <a:prstClr val="white"/>
                </a:solidFill>
              </a:rPr>
              <a:t>is considered to be the first modern day economist?</a:t>
            </a:r>
          </a:p>
          <a:p>
            <a:pPr marL="742950" lvl="0" indent="-742950">
              <a:buFontTx/>
              <a:buAutoNum type="arabicPeriod"/>
              <a:defRPr/>
            </a:pPr>
            <a:r>
              <a:rPr lang="en-US" sz="3400" b="1" dirty="0" smtClean="0">
                <a:solidFill>
                  <a:prstClr val="white"/>
                </a:solidFill>
              </a:rPr>
              <a:t>What </a:t>
            </a:r>
            <a:r>
              <a:rPr lang="en-US" sz="3400" b="1" dirty="0">
                <a:solidFill>
                  <a:prstClr val="white"/>
                </a:solidFill>
              </a:rPr>
              <a:t>did Adam Smith say that people can do to make themselves better off?</a:t>
            </a:r>
          </a:p>
          <a:p>
            <a:pPr marL="742950" lvl="0" indent="-742950">
              <a:buFontTx/>
              <a:buAutoNum type="arabicPeriod"/>
              <a:defRPr/>
            </a:pPr>
            <a:r>
              <a:rPr lang="en-US" sz="3400" b="1" dirty="0" smtClean="0">
                <a:solidFill>
                  <a:prstClr val="white"/>
                </a:solidFill>
              </a:rPr>
              <a:t>What </a:t>
            </a:r>
            <a:r>
              <a:rPr lang="en-US" sz="3400" b="1" dirty="0">
                <a:solidFill>
                  <a:prstClr val="white"/>
                </a:solidFill>
              </a:rPr>
              <a:t>percentage of the world’s airplanes does the USA produce?</a:t>
            </a:r>
          </a:p>
          <a:p>
            <a:pPr marL="742950" lvl="0" indent="-742950">
              <a:buFontTx/>
              <a:buAutoNum type="arabicPeriod"/>
              <a:defRPr/>
            </a:pPr>
            <a:r>
              <a:rPr lang="en-US" sz="3400" b="1" dirty="0" smtClean="0">
                <a:solidFill>
                  <a:prstClr val="white"/>
                </a:solidFill>
              </a:rPr>
              <a:t>What </a:t>
            </a:r>
            <a:r>
              <a:rPr lang="en-US" sz="3400" b="1" dirty="0">
                <a:solidFill>
                  <a:prstClr val="white"/>
                </a:solidFill>
              </a:rPr>
              <a:t>are some of the problems with international </a:t>
            </a:r>
            <a:r>
              <a:rPr lang="en-US" sz="3400" b="1" dirty="0" smtClean="0">
                <a:solidFill>
                  <a:prstClr val="white"/>
                </a:solidFill>
              </a:rPr>
              <a:t>trade?</a:t>
            </a:r>
          </a:p>
          <a:p>
            <a:pPr marL="742950" lvl="0" indent="-742950">
              <a:buFontTx/>
              <a:buAutoNum type="arabicPeriod"/>
              <a:defRPr/>
            </a:pPr>
            <a:r>
              <a:rPr lang="en-US" sz="3400" b="1" dirty="0" smtClean="0">
                <a:solidFill>
                  <a:prstClr val="white"/>
                </a:solidFill>
              </a:rPr>
              <a:t>Which </a:t>
            </a:r>
            <a:r>
              <a:rPr lang="en-US" sz="3400" b="1" dirty="0">
                <a:solidFill>
                  <a:prstClr val="white"/>
                </a:solidFill>
              </a:rPr>
              <a:t>countries have benefited from open trade?</a:t>
            </a:r>
          </a:p>
          <a:p>
            <a:pPr marL="742950" marR="0" lvl="0" indent="-7429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298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marginal cost, marginal benefi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700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16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98426"/>
            <a:ext cx="81534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Standard: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3509" y="1055689"/>
            <a:ext cx="1099892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SSEF3.a</a:t>
            </a:r>
          </a:p>
          <a:p>
            <a:pPr eaLnBrk="1" hangingPunct="1">
              <a:defRPr/>
            </a:pPr>
            <a:r>
              <a:rPr lang="en-US" sz="2800" dirty="0"/>
              <a:t>Give examples of how individuals and businesses specialize. </a:t>
            </a:r>
          </a:p>
        </p:txBody>
      </p:sp>
      <p:pic>
        <p:nvPicPr>
          <p:cNvPr id="2150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2441576"/>
            <a:ext cx="80264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95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6095" y="152400"/>
            <a:ext cx="65950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Essential Questions 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654176" y="1076326"/>
            <a:ext cx="65389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>
                <a:solidFill>
                  <a:schemeClr val="tx1"/>
                </a:solidFill>
                <a:latin typeface="Arial" panose="020B0604020202020204" pitchFamily="34" charset="0"/>
              </a:rPr>
              <a:t>How does trade and specialization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>
                <a:solidFill>
                  <a:schemeClr val="tx1"/>
                </a:solidFill>
                <a:latin typeface="Arial" panose="020B0604020202020204" pitchFamily="34" charset="0"/>
              </a:rPr>
              <a:t>benefit the consumer?</a:t>
            </a:r>
          </a:p>
        </p:txBody>
      </p:sp>
      <p:pic>
        <p:nvPicPr>
          <p:cNvPr id="2253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152650"/>
            <a:ext cx="876300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333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90488"/>
            <a:ext cx="7772400" cy="1066800"/>
          </a:xfrm>
        </p:spPr>
        <p:txBody>
          <a:bodyPr/>
          <a:lstStyle/>
          <a:p>
            <a:pPr eaLnBrk="1" hangingPunct="1"/>
            <a:r>
              <a:rPr lang="en-US" altLang="en-US" sz="4800" b="1">
                <a:latin typeface="Arial" panose="020B0604020202020204" pitchFamily="34" charset="0"/>
                <a:cs typeface="Arial" panose="020B0604020202020204" pitchFamily="34" charset="0"/>
              </a:rPr>
              <a:t>What is specialization?</a:t>
            </a:r>
            <a:endParaRPr lang="en-US" altLang="en-US" b="1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1752600" y="947739"/>
            <a:ext cx="7086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 </a:t>
            </a:r>
            <a:r>
              <a:rPr lang="en-US" altLang="en-US" sz="36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an someone </a:t>
            </a:r>
            <a:r>
              <a:rPr lang="en-US" altLang="en-US" sz="3600"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specializes</a:t>
            </a:r>
            <a:r>
              <a:rPr lang="en-US" altLang="en-US" sz="36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doing one part of a task, and relies on others to complete the other parts.  </a:t>
            </a:r>
          </a:p>
        </p:txBody>
      </p:sp>
      <p:pic>
        <p:nvPicPr>
          <p:cNvPr id="2355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55963"/>
            <a:ext cx="82296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4900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latin typeface="Arial" panose="020B0604020202020204" pitchFamily="34" charset="0"/>
                <a:cs typeface="Arial" panose="020B0604020202020204" pitchFamily="34" charset="0"/>
              </a:rPr>
              <a:t>Specialization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1790700" y="1143001"/>
            <a:ext cx="45720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en-US" sz="3200"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 of labor </a:t>
            </a:r>
            <a:r>
              <a:rPr lang="en-US" altLang="en-US" sz="32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occurs when production is broken down into  separate tasks with different workers performing each task. </a:t>
            </a:r>
            <a:endParaRPr lang="en-US" altLang="en-US" sz="3200" b="1" u="sng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560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0"/>
            <a:ext cx="403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0563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114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5"/>
          <p:cNvSpPr txBox="1">
            <a:spLocks noChangeArrowheads="1"/>
          </p:cNvSpPr>
          <p:nvPr/>
        </p:nvSpPr>
        <p:spPr bwMode="auto">
          <a:xfrm>
            <a:off x="1524000" y="76200"/>
            <a:ext cx="83058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Specialization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4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u="sng">
                <a:solidFill>
                  <a:schemeClr val="tx1"/>
                </a:solidFill>
                <a:latin typeface="Arial" panose="020B0604020202020204" pitchFamily="34" charset="0"/>
              </a:rPr>
              <a:t>A country’s specializations are shown by its exports. The exports are the goods and services it produces and sells abroad.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765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429000"/>
            <a:ext cx="86868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393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09600"/>
            <a:ext cx="381000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09600"/>
            <a:ext cx="426720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038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latin typeface="Arial" panose="020B0604020202020204" pitchFamily="34" charset="0"/>
                <a:cs typeface="Arial" panose="020B0604020202020204" pitchFamily="34" charset="0"/>
              </a:rPr>
              <a:t>Specialization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562100" y="1295400"/>
            <a:ext cx="7277100" cy="4191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3600">
                <a:latin typeface="Arial" panose="020B0604020202020204" pitchFamily="34" charset="0"/>
                <a:cs typeface="Arial" panose="020B0604020202020204" pitchFamily="34" charset="0"/>
              </a:rPr>
              <a:t>Most people consume little of what they produce and produce little of what they consume!</a:t>
            </a:r>
          </a:p>
          <a:p>
            <a:pPr eaLnBrk="1" hangingPunct="1">
              <a:buFont typeface="Wingdings 3" panose="05040102010807070707" pitchFamily="18" charset="2"/>
              <a:buNone/>
            </a:pPr>
            <a:endParaRPr lang="en-US" altLang="en-US" sz="2800" b="1"/>
          </a:p>
        </p:txBody>
      </p:sp>
      <p:pic>
        <p:nvPicPr>
          <p:cNvPr id="2970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766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76600"/>
            <a:ext cx="42672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845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71601" y="-85130"/>
            <a:ext cx="873829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5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Benefits of Specialization</a:t>
            </a:r>
          </a:p>
        </p:txBody>
      </p:sp>
    </p:spTree>
    <p:extLst>
      <p:ext uri="{BB962C8B-B14F-4D97-AF65-F5344CB8AC3E}">
        <p14:creationId xmlns:p14="http://schemas.microsoft.com/office/powerpoint/2010/main" val="7495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8548688" cy="11430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latin typeface="Arial" panose="020B0604020202020204" pitchFamily="34" charset="0"/>
                <a:cs typeface="Arial" panose="020B0604020202020204" pitchFamily="34" charset="0"/>
              </a:rPr>
              <a:t>Benefits of Specialization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536700" y="1143000"/>
            <a:ext cx="8229600" cy="30480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4000" u="sng">
                <a:latin typeface="Arial" panose="020B0604020202020204" pitchFamily="34" charset="0"/>
                <a:cs typeface="Arial" panose="020B0604020202020204" pitchFamily="34" charset="0"/>
              </a:rPr>
              <a:t>Specialization allows for</a:t>
            </a:r>
          </a:p>
          <a:p>
            <a:pPr lvl="1" eaLnBrk="1" hangingPunct="1"/>
            <a:r>
              <a:rPr lang="en-US" altLang="en-US" sz="4000" u="sng">
                <a:latin typeface="Arial" panose="020B0604020202020204" pitchFamily="34" charset="0"/>
                <a:cs typeface="Arial" panose="020B0604020202020204" pitchFamily="34" charset="0"/>
              </a:rPr>
              <a:t>greater production.</a:t>
            </a:r>
          </a:p>
          <a:p>
            <a:pPr lvl="1" eaLnBrk="1" hangingPunct="1"/>
            <a:r>
              <a:rPr lang="en-US" altLang="en-US" sz="4000" u="sng">
                <a:latin typeface="Arial" panose="020B0604020202020204" pitchFamily="34" charset="0"/>
                <a:cs typeface="Arial" panose="020B0604020202020204" pitchFamily="34" charset="0"/>
              </a:rPr>
              <a:t>higher living standards than otherwise possible</a:t>
            </a:r>
            <a:r>
              <a:rPr lang="en-US" altLang="en-US" sz="4400" u="sng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38561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6115" y="171883"/>
            <a:ext cx="73629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Standard for the day: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6115" y="1049046"/>
            <a:ext cx="115475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Explain that rational decision occurs when the marginal benefits of an action equal or exceed the marginal cost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48" y="2957689"/>
            <a:ext cx="11166163" cy="364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80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135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4948" y="122525"/>
            <a:ext cx="100158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Essential Question for the day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948" y="1168965"/>
            <a:ext cx="115475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9055" marR="113665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does it mean to think at the margin?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" y="2091341"/>
            <a:ext cx="10713156" cy="450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4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985" y="158821"/>
            <a:ext cx="794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Upcoming Assessments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84" y="1386294"/>
            <a:ext cx="5169082" cy="4896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74674" y="1384663"/>
            <a:ext cx="505532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Upcoming quiz will be on Thursday, August 11, 2016. It will cover standards Economic Fundamentals 1 and 2.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put this date on your calendar.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Thanks.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05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AutoShap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 smtClean="0"/>
              <a:t>RATIONAL DECISION MAKING</a:t>
            </a:r>
          </a:p>
        </p:txBody>
      </p:sp>
    </p:spTree>
    <p:extLst>
      <p:ext uri="{BB962C8B-B14F-4D97-AF65-F5344CB8AC3E}">
        <p14:creationId xmlns:p14="http://schemas.microsoft.com/office/powerpoint/2010/main" val="328808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Rational Decision Making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1" y="2362200"/>
            <a:ext cx="7693025" cy="4267200"/>
          </a:xfrm>
        </p:spPr>
        <p:txBody>
          <a:bodyPr/>
          <a:lstStyle/>
          <a:p>
            <a:r>
              <a:rPr lang="en-US" altLang="en-US" dirty="0" smtClean="0"/>
              <a:t>Analyzing costs and benefits before making a decision</a:t>
            </a:r>
          </a:p>
          <a:p>
            <a:r>
              <a:rPr lang="en-US" altLang="en-US" dirty="0" smtClean="0"/>
              <a:t>MARGINAL thinking is key</a:t>
            </a:r>
          </a:p>
          <a:p>
            <a:pPr lvl="1"/>
            <a:r>
              <a:rPr lang="en-US" altLang="en-US" dirty="0" smtClean="0"/>
              <a:t>What is the cost/benefit of my NEXT decision</a:t>
            </a:r>
          </a:p>
          <a:p>
            <a:pPr lvl="1"/>
            <a:r>
              <a:rPr lang="en-US" altLang="en-US" dirty="0" smtClean="0"/>
              <a:t>Past decisions don’t matter</a:t>
            </a:r>
          </a:p>
          <a:p>
            <a:pPr lvl="1"/>
            <a:r>
              <a:rPr lang="en-US" altLang="en-US" dirty="0" smtClean="0"/>
              <a:t>this affects PRODUCERS AND CONSUMERS</a:t>
            </a:r>
          </a:p>
          <a:p>
            <a:r>
              <a:rPr lang="en-US" altLang="en-US" b="1" dirty="0" smtClean="0"/>
              <a:t>A rational decision is made when the marginal benefit is equal to or greater than the marginal cost</a:t>
            </a:r>
          </a:p>
          <a:p>
            <a:pPr lvl="2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5403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6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6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Costs and Benefits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For producers, this is simply measured in dollars</a:t>
            </a:r>
          </a:p>
          <a:p>
            <a:pPr lvl="1"/>
            <a:r>
              <a:rPr lang="en-US" altLang="en-US" dirty="0" smtClean="0"/>
              <a:t>Marginal costs of the inputs vs. marginal revenue</a:t>
            </a:r>
          </a:p>
          <a:p>
            <a:r>
              <a:rPr lang="en-US" altLang="en-US" dirty="0" smtClean="0"/>
              <a:t>For consumers, it is trickier</a:t>
            </a:r>
          </a:p>
          <a:p>
            <a:pPr lvl="1"/>
            <a:r>
              <a:rPr lang="en-US" altLang="en-US" dirty="0" smtClean="0"/>
              <a:t>We measure benefits in terms of UTILITY</a:t>
            </a:r>
          </a:p>
          <a:p>
            <a:pPr lvl="1"/>
            <a:r>
              <a:rPr lang="en-US" altLang="en-US" dirty="0" smtClean="0"/>
              <a:t>How “useful” is the item or service</a:t>
            </a:r>
          </a:p>
          <a:p>
            <a:pPr lvl="1"/>
            <a:r>
              <a:rPr lang="en-US" altLang="en-US" dirty="0" smtClean="0"/>
              <a:t>We use </a:t>
            </a:r>
            <a:r>
              <a:rPr lang="en-US" altLang="en-US" b="1" dirty="0" smtClean="0"/>
              <a:t>“utils”</a:t>
            </a:r>
            <a:r>
              <a:rPr lang="en-US" altLang="en-US" dirty="0" smtClean="0"/>
              <a:t> as the measure for this</a:t>
            </a:r>
          </a:p>
        </p:txBody>
      </p:sp>
    </p:spTree>
    <p:extLst>
      <p:ext uri="{BB962C8B-B14F-4D97-AF65-F5344CB8AC3E}">
        <p14:creationId xmlns:p14="http://schemas.microsoft.com/office/powerpoint/2010/main" val="75664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63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692</TotalTime>
  <Words>773</Words>
  <Application>Microsoft Office PowerPoint</Application>
  <PresentationFormat>Widescreen</PresentationFormat>
  <Paragraphs>124</Paragraphs>
  <Slides>30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Century Gothic</vt:lpstr>
      <vt:lpstr>Tahoma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RATIONAL DECISION MAKING</vt:lpstr>
      <vt:lpstr>Rational Decision Making</vt:lpstr>
      <vt:lpstr>Costs and Benefits</vt:lpstr>
      <vt:lpstr>PowerPoint Presentation</vt:lpstr>
      <vt:lpstr>Another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specialization?</vt:lpstr>
      <vt:lpstr>Specialization</vt:lpstr>
      <vt:lpstr>PowerPoint Presentation</vt:lpstr>
      <vt:lpstr>PowerPoint Presentation</vt:lpstr>
      <vt:lpstr>PowerPoint Presentation</vt:lpstr>
      <vt:lpstr>Specialization</vt:lpstr>
      <vt:lpstr>PowerPoint Presentation</vt:lpstr>
      <vt:lpstr>Benefits of Specialization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12</cp:revision>
  <cp:lastPrinted>2017-08-16T13:14:33Z</cp:lastPrinted>
  <dcterms:created xsi:type="dcterms:W3CDTF">2017-08-12T18:30:16Z</dcterms:created>
  <dcterms:modified xsi:type="dcterms:W3CDTF">2017-08-16T17:47:53Z</dcterms:modified>
</cp:coreProperties>
</file>